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2e19935b4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2e19935b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2e19935b4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2e19935b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2e19935b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2e19935b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2e19935b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2e19935b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2e19935b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2e19935b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2e19935b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2e19935b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2e19935b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2e19935b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2e19935b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2e19935b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2e19935b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2e19935b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2e19935b4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2e19935b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84850"/>
            <a:ext cx="8520600" cy="146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/>
              <a:t>Science Communication: Out of the Silos and into the Media</a:t>
            </a:r>
            <a:endParaRPr b="1"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688626"/>
            <a:ext cx="8520600" cy="19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Rachel Abraham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Mentor: Daniel Stolte, University Communications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Arizona Space Grant Symposium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Hosted by the University of Arizona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April 18, 2020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350" y="4097850"/>
            <a:ext cx="24288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9550" y="3993075"/>
            <a:ext cx="11049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55225" y="3408125"/>
            <a:ext cx="1104900" cy="17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Acknowledgements</a:t>
            </a:r>
            <a:endParaRPr b="1" sz="3000"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Special thanks to Mickayla Mace, Stacy Pigott, and everyone else at UA Communications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Thank you to the Arizona Space Grant Consortium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350" y="4097850"/>
            <a:ext cx="24288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9550" y="3993075"/>
            <a:ext cx="11049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55225" y="3408125"/>
            <a:ext cx="1104900" cy="17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1388100" y="424275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Thank you!</a:t>
            </a:r>
            <a:endParaRPr b="1"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350" y="4097850"/>
            <a:ext cx="24288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9550" y="3993075"/>
            <a:ext cx="11049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55225" y="3408125"/>
            <a:ext cx="1104900" cy="17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The Issue With Science Papers</a:t>
            </a:r>
            <a:endParaRPr b="1" sz="3000"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The readability of science papers has significantly decreased since 1881!</a:t>
            </a:r>
            <a:endParaRPr sz="2200">
              <a:solidFill>
                <a:srgbClr val="000000"/>
              </a:solidFill>
            </a:endParaRPr>
          </a:p>
          <a:p>
            <a:pPr indent="457200" lvl="0" marL="4572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(from Plavin-Sigray et al., 2017)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Can you understand this?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“RNA affinity antisense purification–mass spectrometry (RAP-MS) revealed </a:t>
            </a:r>
            <a:r>
              <a:rPr i="1" lang="en">
                <a:solidFill>
                  <a:srgbClr val="000000"/>
                </a:solidFill>
                <a:highlight>
                  <a:srgbClr val="FFFFFF"/>
                </a:highlight>
              </a:rPr>
              <a:t>MaIL1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 binding to optineurin (OPTN), a ubiquitin-adapter platforming TBK1 kinase. </a:t>
            </a:r>
            <a:r>
              <a:rPr i="1" lang="en">
                <a:solidFill>
                  <a:srgbClr val="000000"/>
                </a:solidFill>
                <a:highlight>
                  <a:srgbClr val="FFFFFF"/>
                </a:highlight>
              </a:rPr>
              <a:t>MaIL1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 binding stabilized OPTN, and consequently, loss of </a:t>
            </a:r>
            <a:r>
              <a:rPr i="1" lang="en">
                <a:solidFill>
                  <a:srgbClr val="000000"/>
                </a:solidFill>
                <a:highlight>
                  <a:srgbClr val="FFFFFF"/>
                </a:highlight>
              </a:rPr>
              <a:t>MaIL1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 blunted OPTN aggregation, TBK1-dependent IRF3 phosphorylation, and type I interferon (IFN) gene transcription downstream of TLR4.</a:t>
            </a:r>
            <a:r>
              <a:rPr lang="en">
                <a:solidFill>
                  <a:srgbClr val="000000"/>
                </a:solidFill>
              </a:rPr>
              <a:t>” (from Aznaourova et al. 2020)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Where Science Communicators Step In</a:t>
            </a:r>
            <a:endParaRPr b="1" sz="3000"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Science communicators take jargon and translate it into something the everyday person could understand.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200">
                <a:solidFill>
                  <a:srgbClr val="000000"/>
                </a:solidFill>
              </a:rPr>
              <a:t>Life of A Story:</a:t>
            </a:r>
            <a:endParaRPr b="1" sz="2200">
              <a:solidFill>
                <a:srgbClr val="000000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426800" y="3460525"/>
            <a:ext cx="23799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Paper published in science journal</a:t>
            </a:r>
            <a:endParaRPr sz="2200"/>
          </a:p>
        </p:txBody>
      </p:sp>
      <p:sp>
        <p:nvSpPr>
          <p:cNvPr id="72" name="Google Shape;72;p15"/>
          <p:cNvSpPr txBox="1"/>
          <p:nvPr/>
        </p:nvSpPr>
        <p:spPr>
          <a:xfrm>
            <a:off x="3382050" y="3344125"/>
            <a:ext cx="23799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News release published by University Communications</a:t>
            </a:r>
            <a:endParaRPr sz="2200"/>
          </a:p>
        </p:txBody>
      </p:sp>
      <p:sp>
        <p:nvSpPr>
          <p:cNvPr id="73" name="Google Shape;73;p15"/>
          <p:cNvSpPr txBox="1"/>
          <p:nvPr/>
        </p:nvSpPr>
        <p:spPr>
          <a:xfrm>
            <a:off x="6337300" y="3344125"/>
            <a:ext cx="23799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Story gets picked up by larger media outlets</a:t>
            </a:r>
            <a:endParaRPr sz="2200"/>
          </a:p>
        </p:txBody>
      </p:sp>
      <p:sp>
        <p:nvSpPr>
          <p:cNvPr id="74" name="Google Shape;74;p15"/>
          <p:cNvSpPr/>
          <p:nvPr/>
        </p:nvSpPr>
        <p:spPr>
          <a:xfrm>
            <a:off x="2948850" y="3874425"/>
            <a:ext cx="582000" cy="24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0000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5619675" y="3874425"/>
            <a:ext cx="582000" cy="24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0000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Other Forms of Science Communication</a:t>
            </a:r>
            <a:endParaRPr b="1" sz="3000"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While I worked on news releases, here are some other forms!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Oral presentations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Popular science articles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Conferences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Movies/TV shows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Podcasts 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Educational programs/outreach</a:t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b="0" l="0" r="0" t="15282"/>
          <a:stretch/>
        </p:blipFill>
        <p:spPr>
          <a:xfrm>
            <a:off x="4956100" y="1652500"/>
            <a:ext cx="4187900" cy="332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Why Bother Going Through Communicators?</a:t>
            </a:r>
            <a:endParaRPr b="1" sz="3000"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Exponentially increase the reach of your work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Have more oversight over the explanation of your research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Earn recognition for your work!</a:t>
            </a:r>
            <a:endParaRPr sz="2400">
              <a:solidFill>
                <a:srgbClr val="00000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" sz="2400">
                <a:solidFill>
                  <a:srgbClr val="000000"/>
                </a:solidFill>
              </a:rPr>
              <a:t>Could help gain future funding or collaborators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59461" l="0" r="6994" t="0"/>
          <a:stretch/>
        </p:blipFill>
        <p:spPr>
          <a:xfrm>
            <a:off x="3360775" y="3421900"/>
            <a:ext cx="5691400" cy="158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The Process</a:t>
            </a:r>
            <a:endParaRPr b="1" sz="3000"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Find a “newsworthy” paper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Research/Interview prep 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Interview the writers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Write your draft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Review and edit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Publish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24761" l="0" r="0" t="0"/>
          <a:stretch/>
        </p:blipFill>
        <p:spPr>
          <a:xfrm>
            <a:off x="4237875" y="2010975"/>
            <a:ext cx="4815575" cy="29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What to Look For When Interviewing</a:t>
            </a:r>
            <a:endParaRPr b="1" sz="3000"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What’s the main takeaway from the paper?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 What significance does it have?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Have the researchers explain their work in their own words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Clarify any confusion on technical terms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Get them to explain the work as if they were talking to their non-science trained friend</a:t>
            </a:r>
            <a:endParaRPr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Review</a:t>
            </a:r>
            <a:endParaRPr b="1" sz="3000"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Frequently send drafts of the piece to researchers for review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Allow them to correct any technical misunderstandings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Make adjustments to quotes for clarity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Double check for any unexplained jargon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Correct any grammatical errors</a:t>
            </a:r>
            <a:endParaRPr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Publishing</a:t>
            </a:r>
            <a:r>
              <a:rPr b="1" lang="en" sz="3000"/>
              <a:t> Successes</a:t>
            </a:r>
            <a:endParaRPr b="1" sz="3000"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My story on Buckyball origins were picked up by multiple large outlets including: </a:t>
            </a:r>
            <a:endParaRPr sz="22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Inverse, Sky News, Futurity, Phys.org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 front page spot on the Department of Energy’s Science Page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Listed #9 on Inverse’s Top 20 “Wildest Space Discoveries of 2019”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 rotWithShape="1">
          <a:blip r:embed="rId3">
            <a:alphaModFix/>
          </a:blip>
          <a:srcRect b="17313" l="0" r="0" t="-6694"/>
          <a:stretch/>
        </p:blipFill>
        <p:spPr>
          <a:xfrm>
            <a:off x="1883250" y="2986475"/>
            <a:ext cx="5191351" cy="19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